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31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75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466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59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5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954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1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62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54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40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46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29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B09F-45A3-448C-B6E2-5A346B506899}" type="datetimeFigureOut">
              <a:rPr lang="pl-PL" smtClean="0"/>
              <a:t>2015-04-10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0A51-7EFE-425A-86D1-73C5EBCDA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4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329" y="0"/>
            <a:ext cx="9236191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REGULAMIN STOWARZYSZENIA ZWYKŁEGO </a:t>
            </a:r>
            <a:endParaRPr lang="pl-PL" sz="8800" dirty="0">
              <a:solidFill>
                <a:srgbClr val="002060"/>
              </a:solidFill>
            </a:endParaRPr>
          </a:p>
          <a:p>
            <a:r>
              <a:rPr lang="pl-PL" b="1" dirty="0">
                <a:solidFill>
                  <a:srgbClr val="002060"/>
                </a:solidFill>
              </a:rPr>
              <a:t> </a:t>
            </a:r>
            <a:endParaRPr lang="pl-PL" sz="88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Stowarzyszenie zwykłe nosi nazwę Stowarzyszenie Muzeum Jedwabnictwa Milanowskiego.. W dalszych postanowieniach regulaminu zwane jest Stowarzyszeniem.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Terenem działania Stowarzyszenia jest  cała Polska.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Siedzibą Stowarzyszenia jest miejscowość Milanówek.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Stowarzyszenie reprezentuje na zewnątrz Przedstawiciel Stowarzyszenia wybierany przez Zebranie Członków.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Stowarzyszenie jest zawiązane na czas nieokreślony. Działa na podstawie niniejszego regulaminu oraz przepisów Ustawy z dnia 7 kwietnia 1989 r. Prawo o stowarzyszeniach.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Działalność Stowarzyszenia oparta jest na pracy społecznej jej członków.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Stowarzyszenie środki na swoją działalność uzyskuje ze składek członkowskich.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Stowarzyszenie może używać odznak i pieczęci zgodnie z obowiązującymi przepisami. 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Cele Stowarzyszenia to: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Propagowanie idei powstania  Muzeum Jedwabnictwa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Zbieranie materiałów archiwalnych, przedmiotów ,materiałów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Poszerzenie  historii  i wiedzy na temat jedwabnictwa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Pozyskiwanie sponsorów.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Współpraca z Instytucjami.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Integracja byłych pracowników.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Tworzenie projektów  i wizji Muzeum</a:t>
            </a:r>
            <a:r>
              <a:rPr lang="pl-PL" sz="1600" dirty="0">
                <a:solidFill>
                  <a:srgbClr val="002060"/>
                </a:solidFill>
              </a:rPr>
              <a:t>.</a:t>
            </a:r>
            <a:r>
              <a:rPr lang="pl-PL" sz="1600" dirty="0">
                <a:solidFill>
                  <a:srgbClr val="002060"/>
                </a:solidFill>
              </a:rPr>
              <a:t> </a:t>
            </a:r>
          </a:p>
          <a:p>
            <a:r>
              <a:rPr lang="pl-PL" sz="1600" dirty="0">
                <a:solidFill>
                  <a:srgbClr val="002060"/>
                </a:solidFill>
              </a:rPr>
              <a:t>10.    Stowarzyszenie </a:t>
            </a:r>
            <a:r>
              <a:rPr lang="pl-PL" sz="1600" dirty="0">
                <a:solidFill>
                  <a:srgbClr val="002060"/>
                </a:solidFill>
              </a:rPr>
              <a:t>realizuje swoje cele poprzez: 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Działania edukacyjne.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Wykłady, warsztaty, konferencje.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Publikacje.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Inicjatywy społeczne.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Spotkania promując.</a:t>
            </a:r>
          </a:p>
        </p:txBody>
      </p:sp>
    </p:spTree>
    <p:extLst>
      <p:ext uri="{BB962C8B-B14F-4D97-AF65-F5344CB8AC3E}">
        <p14:creationId xmlns:p14="http://schemas.microsoft.com/office/powerpoint/2010/main" val="27634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4159" y="476672"/>
            <a:ext cx="91110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 </a:t>
            </a:r>
            <a:endParaRPr lang="pl-PL" sz="8800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 </a:t>
            </a:r>
            <a:r>
              <a:rPr lang="pl-PL" dirty="0">
                <a:solidFill>
                  <a:srgbClr val="002060"/>
                </a:solidFill>
              </a:rPr>
              <a:t>11. </a:t>
            </a:r>
            <a:r>
              <a:rPr lang="pl-PL" dirty="0">
                <a:solidFill>
                  <a:srgbClr val="002060"/>
                </a:solidFill>
              </a:rPr>
              <a:t>Członkiem stowarzyszenia może być osoba fizyczna posiadająca pełną zdolność do czynności prawnych i niepozbawiona praw publicznych, będąca obywatelem polskim lub cudzoziemcem</a:t>
            </a:r>
            <a:r>
              <a:rPr lang="pl-PL" dirty="0">
                <a:solidFill>
                  <a:srgbClr val="002060"/>
                </a:solidFill>
              </a:rPr>
              <a:t>.</a:t>
            </a:r>
            <a:endParaRPr lang="pl-PL" sz="8800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12. </a:t>
            </a:r>
            <a:r>
              <a:rPr lang="pl-PL" dirty="0">
                <a:solidFill>
                  <a:srgbClr val="002060"/>
                </a:solidFill>
              </a:rPr>
              <a:t>Przyjęcia nowych członków dokonuje Zebranie Członków uchwałą podjętą w ciągu  30  dni od daty złożenia deklaracji zawierającej rekomendację dwóch członków.</a:t>
            </a:r>
            <a:endParaRPr lang="pl-PL" sz="8800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 </a:t>
            </a:r>
            <a:endParaRPr lang="pl-PL" sz="8800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13. </a:t>
            </a:r>
            <a:r>
              <a:rPr lang="pl-PL" dirty="0">
                <a:solidFill>
                  <a:srgbClr val="002060"/>
                </a:solidFill>
              </a:rPr>
              <a:t>Członek ma prawo:</a:t>
            </a:r>
            <a:endParaRPr lang="pl-PL" sz="8800" dirty="0">
              <a:solidFill>
                <a:srgbClr val="002060"/>
              </a:solidFill>
            </a:endParaRPr>
          </a:p>
          <a:p>
            <a:pPr lvl="1"/>
            <a:r>
              <a:rPr lang="pl-PL" dirty="0">
                <a:solidFill>
                  <a:srgbClr val="002060"/>
                </a:solidFill>
              </a:rPr>
              <a:t>1.   Uczestniczyć w zebraniu członków.</a:t>
            </a:r>
            <a:endParaRPr lang="pl-PL" sz="8800" dirty="0">
              <a:solidFill>
                <a:srgbClr val="002060"/>
              </a:solidFill>
            </a:endParaRPr>
          </a:p>
          <a:p>
            <a:pPr lvl="1"/>
            <a:r>
              <a:rPr lang="pl-PL" dirty="0">
                <a:solidFill>
                  <a:srgbClr val="002060"/>
                </a:solidFill>
              </a:rPr>
              <a:t>2.   Korzystać z symboli Stowarzyszenia</a:t>
            </a:r>
            <a:r>
              <a:rPr lang="pl-PL" dirty="0">
                <a:solidFill>
                  <a:srgbClr val="002060"/>
                </a:solidFill>
              </a:rPr>
              <a:t>.</a:t>
            </a:r>
            <a:endParaRPr lang="pl-PL" sz="8800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14. </a:t>
            </a:r>
            <a:r>
              <a:rPr lang="pl-PL" dirty="0">
                <a:solidFill>
                  <a:srgbClr val="002060"/>
                </a:solidFill>
              </a:rPr>
              <a:t>Członek obowiązany jest do:</a:t>
            </a:r>
            <a:endParaRPr lang="pl-PL" sz="8800" dirty="0">
              <a:solidFill>
                <a:srgbClr val="002060"/>
              </a:solidFill>
            </a:endParaRPr>
          </a:p>
          <a:p>
            <a:pPr lvl="1"/>
            <a:r>
              <a:rPr lang="pl-PL" dirty="0">
                <a:solidFill>
                  <a:srgbClr val="002060"/>
                </a:solidFill>
              </a:rPr>
              <a:t>1. Uiszczać składki.</a:t>
            </a:r>
            <a:endParaRPr lang="pl-PL" sz="8800" dirty="0">
              <a:solidFill>
                <a:srgbClr val="002060"/>
              </a:solidFill>
            </a:endParaRPr>
          </a:p>
          <a:p>
            <a:pPr lvl="1"/>
            <a:r>
              <a:rPr lang="pl-PL" dirty="0">
                <a:solidFill>
                  <a:srgbClr val="002060"/>
                </a:solidFill>
              </a:rPr>
              <a:t>2. Przestrzegać regulaminu.</a:t>
            </a:r>
            <a:endParaRPr lang="pl-PL" sz="8800" dirty="0">
              <a:solidFill>
                <a:srgbClr val="002060"/>
              </a:solidFill>
            </a:endParaRPr>
          </a:p>
          <a:p>
            <a:pPr lvl="1"/>
            <a:r>
              <a:rPr lang="pl-PL" dirty="0">
                <a:solidFill>
                  <a:srgbClr val="002060"/>
                </a:solidFill>
              </a:rPr>
              <a:t>3. Dbać o dobre imię Stowarzyszenia</a:t>
            </a:r>
            <a:r>
              <a:rPr lang="pl-PL" dirty="0">
                <a:solidFill>
                  <a:srgbClr val="002060"/>
                </a:solidFill>
              </a:rPr>
              <a:t>.</a:t>
            </a:r>
            <a:endParaRPr lang="pl-PL" sz="8800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15. </a:t>
            </a:r>
            <a:r>
              <a:rPr lang="pl-PL" dirty="0">
                <a:solidFill>
                  <a:srgbClr val="002060"/>
                </a:solidFill>
              </a:rPr>
              <a:t>Członkostwo w Stowarzyszeniu ustaje na skutek:</a:t>
            </a:r>
            <a:endParaRPr lang="pl-PL" sz="8800" dirty="0">
              <a:solidFill>
                <a:srgbClr val="002060"/>
              </a:solidFill>
            </a:endParaRPr>
          </a:p>
          <a:p>
            <a:pPr lvl="1"/>
            <a:r>
              <a:rPr lang="pl-PL" dirty="0">
                <a:solidFill>
                  <a:srgbClr val="002060"/>
                </a:solidFill>
              </a:rPr>
              <a:t>1.Śmierci. </a:t>
            </a:r>
            <a:endParaRPr lang="pl-PL" sz="8800" dirty="0">
              <a:solidFill>
                <a:srgbClr val="002060"/>
              </a:solidFill>
            </a:endParaRPr>
          </a:p>
          <a:p>
            <a:pPr lvl="1"/>
            <a:r>
              <a:rPr lang="pl-PL" dirty="0">
                <a:solidFill>
                  <a:srgbClr val="002060"/>
                </a:solidFill>
              </a:rPr>
              <a:t>2.Rezygnacji. </a:t>
            </a:r>
            <a:endParaRPr lang="pl-PL" sz="8800" dirty="0">
              <a:solidFill>
                <a:srgbClr val="002060"/>
              </a:solidFill>
            </a:endParaRPr>
          </a:p>
          <a:p>
            <a:pPr lvl="1"/>
            <a:r>
              <a:rPr lang="pl-PL" dirty="0">
                <a:solidFill>
                  <a:srgbClr val="002060"/>
                </a:solidFill>
              </a:rPr>
              <a:t>3. Skazania prawomocnym wyrokiem Sądu za przestępstwo umyślne.</a:t>
            </a:r>
            <a:endParaRPr lang="pl-PL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811" y="-171400"/>
            <a:ext cx="932533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prstClr val="black"/>
              </a:solidFill>
            </a:endParaRPr>
          </a:p>
          <a:p>
            <a:r>
              <a:rPr lang="pl-PL" sz="1600" dirty="0">
                <a:solidFill>
                  <a:srgbClr val="002060"/>
                </a:solidFill>
              </a:rPr>
              <a:t>16. </a:t>
            </a:r>
            <a:r>
              <a:rPr lang="pl-PL" sz="1600" dirty="0">
                <a:solidFill>
                  <a:srgbClr val="002060"/>
                </a:solidFill>
              </a:rPr>
              <a:t>Osoba wykluczona lub skreślona ma prawo wniesienia odwołania do Zebrania Członków w terminie 14 dni od daty doręczenia uchwały na piśmie. Zebranie Członków rozpatruje odwołanie </a:t>
            </a:r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>
                <a:solidFill>
                  <a:srgbClr val="002060"/>
                </a:solidFill>
              </a:rPr>
              <a:t>w </a:t>
            </a:r>
            <a:r>
              <a:rPr lang="pl-PL" sz="1600" dirty="0">
                <a:solidFill>
                  <a:srgbClr val="002060"/>
                </a:solidFill>
              </a:rPr>
              <a:t>czasie najbliższych obrad, a jego decyzja jest ostateczna</a:t>
            </a:r>
            <a:r>
              <a:rPr lang="pl-PL" sz="1600" dirty="0">
                <a:solidFill>
                  <a:srgbClr val="002060"/>
                </a:solidFill>
              </a:rPr>
              <a:t>.</a:t>
            </a:r>
          </a:p>
          <a:p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b="1" dirty="0">
                <a:solidFill>
                  <a:srgbClr val="002060"/>
                </a:solidFill>
              </a:rPr>
              <a:t> </a:t>
            </a:r>
            <a:r>
              <a:rPr lang="pl-PL" sz="1600" dirty="0">
                <a:solidFill>
                  <a:srgbClr val="002060"/>
                </a:solidFill>
              </a:rPr>
              <a:t>17. </a:t>
            </a:r>
            <a:r>
              <a:rPr lang="pl-PL" sz="1600" dirty="0">
                <a:solidFill>
                  <a:srgbClr val="002060"/>
                </a:solidFill>
              </a:rPr>
              <a:t>Władzami Stowarzyszenia są: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      Zebranie Członków,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600" dirty="0">
                <a:solidFill>
                  <a:srgbClr val="002060"/>
                </a:solidFill>
              </a:rPr>
              <a:t>      Przedstawiciel</a:t>
            </a:r>
            <a:r>
              <a:rPr lang="pl-PL" sz="1600" dirty="0">
                <a:solidFill>
                  <a:srgbClr val="002060"/>
                </a:solidFill>
              </a:rPr>
              <a:t>.</a:t>
            </a:r>
          </a:p>
          <a:p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>
                <a:solidFill>
                  <a:srgbClr val="002060"/>
                </a:solidFill>
              </a:rPr>
              <a:t>18. </a:t>
            </a:r>
            <a:r>
              <a:rPr lang="pl-PL" sz="1600" dirty="0">
                <a:solidFill>
                  <a:srgbClr val="002060"/>
                </a:solidFill>
              </a:rPr>
              <a:t>Uchwały Zebrania Członków Stowarzyszenia podejmowane są zwykłą  większością głosów </a:t>
            </a:r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>
                <a:solidFill>
                  <a:srgbClr val="002060"/>
                </a:solidFill>
              </a:rPr>
              <a:t>przy </a:t>
            </a:r>
            <a:r>
              <a:rPr lang="pl-PL" sz="1600" dirty="0">
                <a:solidFill>
                  <a:srgbClr val="002060"/>
                </a:solidFill>
              </a:rPr>
              <a:t>obecności co najmniej 2 osób</a:t>
            </a:r>
            <a:r>
              <a:rPr lang="pl-PL" sz="1600" dirty="0">
                <a:solidFill>
                  <a:srgbClr val="002060"/>
                </a:solidFill>
              </a:rPr>
              <a:t>.</a:t>
            </a:r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>
                <a:solidFill>
                  <a:srgbClr val="002060"/>
                </a:solidFill>
              </a:rPr>
              <a:t>19. </a:t>
            </a:r>
            <a:r>
              <a:rPr lang="pl-PL" sz="1600" dirty="0">
                <a:solidFill>
                  <a:srgbClr val="002060"/>
                </a:solidFill>
              </a:rPr>
              <a:t>Zebranie Członków jest najwyższą władzą Stowarzyszenia, które podejmuje decyzje we wszystkich sprawach należących do zakresu działania Stowarzyszenia, o ile regulamin nie stanowi inaczej.</a:t>
            </a:r>
          </a:p>
          <a:p>
            <a:r>
              <a:rPr lang="pl-PL" sz="1600" dirty="0">
                <a:solidFill>
                  <a:srgbClr val="002060"/>
                </a:solidFill>
              </a:rPr>
              <a:t>20. </a:t>
            </a:r>
            <a:r>
              <a:rPr lang="pl-PL" sz="1600" dirty="0">
                <a:solidFill>
                  <a:srgbClr val="002060"/>
                </a:solidFill>
              </a:rPr>
              <a:t>Zebraniem Członków kieruje Przewodniczący Zebrania.</a:t>
            </a:r>
          </a:p>
          <a:p>
            <a:r>
              <a:rPr lang="pl-PL" sz="1600" dirty="0">
                <a:solidFill>
                  <a:srgbClr val="002060"/>
                </a:solidFill>
              </a:rPr>
              <a:t>21. </a:t>
            </a:r>
            <a:r>
              <a:rPr lang="pl-PL" sz="1600" dirty="0">
                <a:solidFill>
                  <a:srgbClr val="002060"/>
                </a:solidFill>
              </a:rPr>
              <a:t>Zebranie Członków zwołuje przedstawiciel lub dwóch członków Stowarzyszenia.</a:t>
            </a:r>
          </a:p>
          <a:p>
            <a:r>
              <a:rPr lang="pl-PL" sz="1600" dirty="0">
                <a:solidFill>
                  <a:srgbClr val="002060"/>
                </a:solidFill>
              </a:rPr>
              <a:t>22. </a:t>
            </a:r>
            <a:r>
              <a:rPr lang="pl-PL" sz="1600" dirty="0">
                <a:solidFill>
                  <a:srgbClr val="002060"/>
                </a:solidFill>
              </a:rPr>
              <a:t>Kadencja Przedstawiciela trwa 1 rok. Przedstawiciel może zostać odwołany przez Zebranie Członków, jeśli działa na szkodę stowarzyszenia bądź rażąco narusza jego interesy, większością zwykłą głosów, przy obecności co najmniej 2 członków</a:t>
            </a:r>
            <a:r>
              <a:rPr lang="pl-PL" sz="1600" dirty="0">
                <a:solidFill>
                  <a:srgbClr val="002060"/>
                </a:solidFill>
              </a:rPr>
              <a:t>.</a:t>
            </a:r>
          </a:p>
          <a:p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>
                <a:solidFill>
                  <a:srgbClr val="002060"/>
                </a:solidFill>
              </a:rPr>
              <a:t>23. </a:t>
            </a:r>
            <a:r>
              <a:rPr lang="pl-PL" sz="1600" dirty="0">
                <a:solidFill>
                  <a:srgbClr val="002060"/>
                </a:solidFill>
              </a:rPr>
              <a:t>Do zakresu działania Przedstawiciela należy:</a:t>
            </a:r>
          </a:p>
          <a:p>
            <a:pPr lvl="1"/>
            <a:r>
              <a:rPr lang="pl-PL" sz="1600" dirty="0">
                <a:solidFill>
                  <a:srgbClr val="002060"/>
                </a:solidFill>
              </a:rPr>
              <a:t>1</a:t>
            </a:r>
            <a:r>
              <a:rPr lang="pl-PL" sz="1600" dirty="0">
                <a:solidFill>
                  <a:srgbClr val="002060"/>
                </a:solidFill>
              </a:rPr>
              <a:t>.      Zaciąganie zobowiązań.</a:t>
            </a:r>
          </a:p>
          <a:p>
            <a:pPr lvl="1"/>
            <a:r>
              <a:rPr lang="pl-PL" sz="1600" i="1" dirty="0">
                <a:solidFill>
                  <a:srgbClr val="002060"/>
                </a:solidFill>
              </a:rPr>
              <a:t>2.      </a:t>
            </a:r>
            <a:r>
              <a:rPr lang="pl-PL" sz="1600" dirty="0">
                <a:solidFill>
                  <a:srgbClr val="002060"/>
                </a:solidFill>
              </a:rPr>
              <a:t>Reprezentowanie Stowarzyszenia na zewnątrz</a:t>
            </a:r>
            <a:r>
              <a:rPr lang="pl-PL" sz="1600" dirty="0">
                <a:solidFill>
                  <a:srgbClr val="002060"/>
                </a:solidFill>
              </a:rPr>
              <a:t>.</a:t>
            </a:r>
          </a:p>
          <a:p>
            <a:pPr lvl="1"/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>
                <a:solidFill>
                  <a:srgbClr val="002060"/>
                </a:solidFill>
              </a:rPr>
              <a:t>24. </a:t>
            </a:r>
            <a:r>
              <a:rPr lang="pl-PL" sz="1600" dirty="0">
                <a:solidFill>
                  <a:srgbClr val="002060"/>
                </a:solidFill>
              </a:rPr>
              <a:t>Zebranie Członków większością zwykłą głosów przy obecności 2 osób może podjąć uchwałę </a:t>
            </a:r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>
                <a:solidFill>
                  <a:srgbClr val="002060"/>
                </a:solidFill>
              </a:rPr>
              <a:t>o </a:t>
            </a:r>
            <a:r>
              <a:rPr lang="pl-PL" sz="1600" dirty="0">
                <a:solidFill>
                  <a:srgbClr val="002060"/>
                </a:solidFill>
              </a:rPr>
              <a:t>rozwiązaniu Stowarzyszenia. Podejmując uchwałę o rozwiązaniu Stowarzyszenia Zebranie Członków określa przeznaczenie pozostałych środków finansowych Stowarzyszenia.</a:t>
            </a:r>
          </a:p>
          <a:p>
            <a:r>
              <a:rPr lang="pl-PL" sz="1600" dirty="0">
                <a:solidFill>
                  <a:srgbClr val="002060"/>
                </a:solidFill>
              </a:rPr>
              <a:t>25. </a:t>
            </a:r>
            <a:r>
              <a:rPr lang="pl-PL" sz="1600" dirty="0">
                <a:solidFill>
                  <a:srgbClr val="002060"/>
                </a:solidFill>
              </a:rPr>
              <a:t>W sprawach nieuregulowanych niniejszym Regulaminem zastosowanie mają przepisy ustawy – Prawo o stowarzyszeniach. </a:t>
            </a:r>
          </a:p>
        </p:txBody>
      </p:sp>
    </p:spTree>
    <p:extLst>
      <p:ext uri="{BB962C8B-B14F-4D97-AF65-F5344CB8AC3E}">
        <p14:creationId xmlns:p14="http://schemas.microsoft.com/office/powerpoint/2010/main" val="32136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Pokaz na ekranie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Lidka</dc:creator>
  <cp:lastModifiedBy>Lidka</cp:lastModifiedBy>
  <cp:revision>1</cp:revision>
  <dcterms:created xsi:type="dcterms:W3CDTF">2015-04-10T11:13:34Z</dcterms:created>
  <dcterms:modified xsi:type="dcterms:W3CDTF">2015-04-10T11:16:04Z</dcterms:modified>
</cp:coreProperties>
</file>